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League Spartan" charset="1" panose="00000800000000000000"/>
      <p:regular r:id="rId39"/>
    </p:embeddedFont>
    <p:embeddedFont>
      <p:font typeface="Fredoka" charset="1" panose="02000000000000000000"/>
      <p:regular r:id="rId40"/>
    </p:embeddedFont>
    <p:embeddedFont>
      <p:font typeface="Open Sans Bold" charset="1" panose="020B0806030504020204"/>
      <p:regular r:id="rId41"/>
    </p:embeddedFont>
    <p:embeddedFont>
      <p:font typeface="Code Pro" charset="1" panose="00000500000000000000"/>
      <p:regular r:id="rId42"/>
    </p:embeddedFont>
    <p:embeddedFont>
      <p:font typeface="Open Sans" charset="1" panose="020B0606030504020204"/>
      <p:regular r:id="rId43"/>
    </p:embeddedFont>
    <p:embeddedFont>
      <p:font typeface="Open Sans Bold Italics" charset="1" panose="020B0806030504020204"/>
      <p:regular r:id="rId44"/>
    </p:embeddedFont>
    <p:embeddedFont>
      <p:font typeface="Arial" charset="1" panose="020B0502020202020204"/>
      <p:regular r:id="rId45"/>
    </p:embeddedFont>
    <p:embeddedFont>
      <p:font typeface="Arimo" charset="1" panose="020B0604020202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https://pt.stackoverflow.com/questions/57309/o-que-faz-uma-linguagem-ser-considerada-de-baixo-alto-n%c3%advel/57325#57325" TargetMode="External" Type="http://schemas.openxmlformats.org/officeDocument/2006/relationships/hyperlink"/><Relationship Id="rId5" Target="https://pt.stackoverflow.com/questions/479863/por-que-a-linguagem-c-%C3%A9-considerada-como-uma-linguagem-de-m%C3%A9dio-n%C3%ADvel" TargetMode="External" Type="http://schemas.openxmlformats.org/officeDocument/2006/relationships/hyperlink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9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https://survey.stackoverflow.co/2024/technology#most-popular-technologies-language-pro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https://pt.wikipedia.org/wiki/Hacker" TargetMode="External" Type="http://schemas.openxmlformats.org/officeDocument/2006/relationships/hyperlink"/><Relationship Id="rId8" Target="https://pt.wikipedia.org/wiki/Unix" TargetMode="External" Type="http://schemas.openxmlformats.org/officeDocument/2006/relationships/hyperlink"/><Relationship Id="rId9" Target="https://pt.wikipedia.org/wiki/Monty_Python%27s_Flying_Circus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https://pesquisa.codigofonte.com.br/2024#languages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https://pesquisa.codigofonte.com.br/2024#languages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universidadedatecnologia.com.br/o-que-e-linguagem-de-programacao/" TargetMode="External" Type="http://schemas.openxmlformats.org/officeDocument/2006/relationships/hyperlink"/><Relationship Id="rId3" Target="https://universidadedatecnologia.com.br/o-que-e-linguagem-de-programacao/" TargetMode="External" Type="http://schemas.openxmlformats.org/officeDocument/2006/relationships/hyperlink"/><Relationship Id="rId4" Target="https://universidadedatecnologia.com.br/o-que-e-linguagem-de-programacao/" TargetMode="External" Type="http://schemas.openxmlformats.org/officeDocument/2006/relationships/hyperlink"/><Relationship Id="rId5" Target="https://universidadedatecnologia.com.br/o-que-e-linguagem-de-programacao/" TargetMode="External" Type="http://schemas.openxmlformats.org/officeDocument/2006/relationships/hyperlink"/><Relationship Id="rId6" Target="https://universidadedatecnologia.com.br/o-que-e-linguagem-de-programacao/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dio.me/articles/linguagens-de-baixo-e-alto-nivel-o-que-sao-e-qual-a-diferenca" TargetMode="External" Type="http://schemas.openxmlformats.org/officeDocument/2006/relationships/hyperlink"/><Relationship Id="rId3" Target="https://docentes.ifrn.edu.br/elieziosoares/disciplinas/fundamentos-de-logica-e-algoritmos-1/aula-08-introducao-a-algoritmos/view" TargetMode="External" Type="http://schemas.openxmlformats.org/officeDocument/2006/relationships/hyperlink"/><Relationship Id="rId4" Target="https://www.dio.me/articles/linguagem-compilada-x-linguagem-interpretada-entenda-as-diferencas" TargetMode="External" Type="http://schemas.openxmlformats.org/officeDocument/2006/relationships/hyperlink"/><Relationship Id="rId5" Target="https://ebaconline.com.br/blog/linguagem-de-programacao" TargetMode="External" Type="http://schemas.openxmlformats.org/officeDocument/2006/relationships/hyperlink"/><Relationship Id="rId6" Target="https://www.if.ufrgs.br/~betz/fis01226/aula1/textoa1.ht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6933333"/>
          </a:xfrm>
          <a:custGeom>
            <a:avLst/>
            <a:gdLst/>
            <a:ahLst/>
            <a:cxnLst/>
            <a:rect r="r" b="b" t="t" l="l"/>
            <a:pathLst>
              <a:path h="16933333" w="18288000">
                <a:moveTo>
                  <a:pt x="0" y="0"/>
                </a:moveTo>
                <a:lnTo>
                  <a:pt x="18288000" y="0"/>
                </a:lnTo>
                <a:lnTo>
                  <a:pt x="18288000" y="16933333"/>
                </a:lnTo>
                <a:lnTo>
                  <a:pt x="0" y="1693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1213" y="2214152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5"/>
                </a:lnTo>
                <a:lnTo>
                  <a:pt x="0" y="600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61166" y="2141998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4"/>
                </a:lnTo>
                <a:lnTo>
                  <a:pt x="0" y="6003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7513" y="386850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E2E2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3315" y="386850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6946" y="5402244"/>
            <a:ext cx="3493116" cy="66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392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AULA MAGNA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ALGORITIMOS APLICADOS A COMPUTAÇÃO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9067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 algoritimos são amplamente usados na área da computação: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42013"/>
            <a:ext cx="11719745" cy="3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Elaboração de soluções voltadas à construção de interfaces: softwares e hardware; </a:t>
            </a:r>
          </a:p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Planejamento de redes; </a:t>
            </a:r>
          </a:p>
          <a:p>
            <a:pPr algn="l" marL="604516" indent="-302258" lvl="1">
              <a:lnSpc>
                <a:spcPts val="481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Documentação de sistemas – descrevem as tarefas a serem realizadas pelos programas.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DESENVOLVIMENTO DE ALGORITIMO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6094" y="2173709"/>
            <a:ext cx="1171974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o desenvolvimento de um algoritmo eficiente é necessário obedecermos algumas premissas básicas no momento de sua construção: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9589" y="38709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Definir ações simples e sem ambiguidade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9589" y="4536332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Organizar as ações de forma ordenada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9589" y="51536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Estabelecer as ações dentro de uma sequência finita de passos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2599" y="5860209"/>
            <a:ext cx="117197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Importância de um algoritmo bem construído: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9589" y="6798739"/>
            <a:ext cx="1171974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Menor custo computacional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Melhor entendimento da lógica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Fácil manutenção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EXEMPLOS  DE ALGORITIMO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56685"/>
            <a:ext cx="1171974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Algoritimo para uma troca de pneu: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5443" y="2671086"/>
            <a:ext cx="7299110" cy="276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1: desligar o carro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2: pegar as ferramentas (chave e macaco)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3: pegar o estepe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4: suspender o carro com o macaco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5: desenroscar os 4 parafusos do pneu furado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40940" y="2671086"/>
            <a:ext cx="5190904" cy="220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6: colocar o estepe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7: enroscar os 4 parafusos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8: baixar o carro com o macaco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9: guardar as ferramentas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97439"/>
            <a:ext cx="1171974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Algoritimo para sacar dinheiro: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5443" y="6183215"/>
            <a:ext cx="7299110" cy="388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Ir até um caixa eletrônico.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Inserir o cartão.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Digitar a senha.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Solicitar a quantia desejada. 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Se o saldo for maior ou igual à quantia desejada, sacar.</a:t>
            </a:r>
          </a:p>
          <a:p>
            <a:pPr algn="l">
              <a:lnSpc>
                <a:spcPts val="4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6. Retirar o cartão.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ALGORITIMOS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35346"/>
            <a:ext cx="11719745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Pseudocódigo:  É uma forma de representar código, sejam algoritmos, funções ou outros processos, usando uma combinação de linguagem natural e elementos que se parecem com linguagem de programação.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59777"/>
            <a:ext cx="11719745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em pseudocódigo para acender a luz: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3093" y="5279257"/>
            <a:ext cx="11719745" cy="43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INÍCIO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SE o interruptor estiver desligado ENTÃO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LIGUE o interruptor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SENÃO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FAÇA nada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FIM SE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9045" y="3125740"/>
            <a:ext cx="4269510" cy="6894542"/>
          </a:xfrm>
          <a:custGeom>
            <a:avLst/>
            <a:gdLst/>
            <a:ahLst/>
            <a:cxnLst/>
            <a:rect r="r" b="b" t="t" l="l"/>
            <a:pathLst>
              <a:path h="6894542" w="4269510">
                <a:moveTo>
                  <a:pt x="0" y="0"/>
                </a:moveTo>
                <a:lnTo>
                  <a:pt x="4269510" y="0"/>
                </a:lnTo>
                <a:lnTo>
                  <a:pt x="4269510" y="6894542"/>
                </a:lnTo>
                <a:lnTo>
                  <a:pt x="0" y="689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9" t="0" r="-23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26" y="773577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ALGORITIMOS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703" y="1841799"/>
            <a:ext cx="9844298" cy="251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89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Fluxograma: Utiliza figuras geométricas padronizadas para representar os passos de um algoritmo ou processo. Ele é ideal para ilustrar de forma visual e lógica como resolver um problema ou executar uma tarefa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7703" y="4898889"/>
            <a:ext cx="9844298" cy="489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281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primeira ação é executada ('abrir forno') e então a segunda expressão é avaliada ('fogo aceso?') como verdadeira ou falsa; caso seja verdadeira, o algoritmo prosegue para a ação à esquerda ('botar lenha'); caso seja falsa, o algoritmo executa a ação à direita ('acender fogo'). Em seguida, para qualquer um dos casos, a próxima ação a ser executada é ('assar pão').</a:t>
            </a:r>
          </a:p>
          <a:p>
            <a:pPr algn="l">
              <a:lnSpc>
                <a:spcPts val="3944"/>
              </a:lnSpc>
            </a:pPr>
          </a:p>
          <a:p>
            <a:pPr algn="l">
              <a:lnSpc>
                <a:spcPts val="3944"/>
              </a:lnSpc>
            </a:pPr>
          </a:p>
          <a:p>
            <a:pPr algn="l">
              <a:lnSpc>
                <a:spcPts val="3944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1795" y="4062178"/>
            <a:ext cx="3739281" cy="2162644"/>
          </a:xfrm>
          <a:custGeom>
            <a:avLst/>
            <a:gdLst/>
            <a:ahLst/>
            <a:cxnLst/>
            <a:rect r="r" b="b" t="t" l="l"/>
            <a:pathLst>
              <a:path h="2162644" w="3739281">
                <a:moveTo>
                  <a:pt x="0" y="0"/>
                </a:moveTo>
                <a:lnTo>
                  <a:pt x="3739281" y="0"/>
                </a:lnTo>
                <a:lnTo>
                  <a:pt x="3739281" y="2162644"/>
                </a:lnTo>
                <a:lnTo>
                  <a:pt x="0" y="2162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58991"/>
            <a:ext cx="1741306" cy="1765831"/>
          </a:xfrm>
          <a:custGeom>
            <a:avLst/>
            <a:gdLst/>
            <a:ahLst/>
            <a:cxnLst/>
            <a:rect r="r" b="b" t="t" l="l"/>
            <a:pathLst>
              <a:path h="1765831" w="1741306">
                <a:moveTo>
                  <a:pt x="0" y="0"/>
                </a:moveTo>
                <a:lnTo>
                  <a:pt x="1741306" y="0"/>
                </a:lnTo>
                <a:lnTo>
                  <a:pt x="1741306" y="1765831"/>
                </a:lnTo>
                <a:lnTo>
                  <a:pt x="0" y="176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1528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SÃO ATIVIDADES DESPLUGADAS?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06198"/>
            <a:ext cx="16642376" cy="25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974" spc="39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As atividades desplugadas são aquelas realizadas offline, sem a mediação de ferramentas digitais, nas quais são trabalhados conceitos e habilidades de computação e pensamento computacional junto aos alunos.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58172"/>
            <a:ext cx="16642376" cy="25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974" spc="39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Assim, ao invés da tecnologia digital, utilizam-se recursos como cartas de baralho, massinha, blocos de montar, barbante e uma série de diferentes materiais, além dos movimentos do próprio corpo.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8259" y="773577"/>
            <a:ext cx="8711066" cy="78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7"/>
              </a:lnSpc>
              <a:spcBef>
                <a:spcPct val="0"/>
              </a:spcBef>
            </a:pPr>
            <a:r>
              <a:rPr lang="en-US" sz="46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ATIVIDADE DESPLUGADA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1362" y="952325"/>
            <a:ext cx="1026492" cy="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2931" spc="2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Ideia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4194"/>
            <a:ext cx="16230600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Guiando um colega que está vendado até o interruptor de uma lâmpada. O voluntário tem que conseguir apagar e acender novamente a lâmpada, só seguindo as instruções passadas pelos colegas.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54780">
            <a:off x="-396020" y="6026777"/>
            <a:ext cx="18288000" cy="7018020"/>
          </a:xfrm>
          <a:custGeom>
            <a:avLst/>
            <a:gdLst/>
            <a:ahLst/>
            <a:cxnLst/>
            <a:rect r="r" b="b" t="t" l="l"/>
            <a:pathLst>
              <a:path h="7018020" w="18288000">
                <a:moveTo>
                  <a:pt x="0" y="0"/>
                </a:moveTo>
                <a:lnTo>
                  <a:pt x="18288000" y="0"/>
                </a:lnTo>
                <a:lnTo>
                  <a:pt x="18288000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58640">
            <a:off x="1759968" y="2298710"/>
            <a:ext cx="15157475" cy="10913382"/>
          </a:xfrm>
          <a:custGeom>
            <a:avLst/>
            <a:gdLst/>
            <a:ahLst/>
            <a:cxnLst/>
            <a:rect r="r" b="b" t="t" l="l"/>
            <a:pathLst>
              <a:path h="10913382" w="15157475">
                <a:moveTo>
                  <a:pt x="0" y="0"/>
                </a:moveTo>
                <a:lnTo>
                  <a:pt x="15157474" y="0"/>
                </a:lnTo>
                <a:lnTo>
                  <a:pt x="15157474" y="10913381"/>
                </a:lnTo>
                <a:lnTo>
                  <a:pt x="0" y="10913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54780">
            <a:off x="5113972" y="6796890"/>
            <a:ext cx="12670372" cy="7018020"/>
          </a:xfrm>
          <a:custGeom>
            <a:avLst/>
            <a:gdLst/>
            <a:ahLst/>
            <a:cxnLst/>
            <a:rect r="r" b="b" t="t" l="l"/>
            <a:pathLst>
              <a:path h="7018020" w="12670372">
                <a:moveTo>
                  <a:pt x="0" y="0"/>
                </a:moveTo>
                <a:lnTo>
                  <a:pt x="12670372" y="0"/>
                </a:lnTo>
                <a:lnTo>
                  <a:pt x="12670372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4336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5936" y="842609"/>
            <a:ext cx="6093364" cy="8597338"/>
          </a:xfrm>
          <a:custGeom>
            <a:avLst/>
            <a:gdLst/>
            <a:ahLst/>
            <a:cxnLst/>
            <a:rect r="r" b="b" t="t" l="l"/>
            <a:pathLst>
              <a:path h="8597338" w="6093364">
                <a:moveTo>
                  <a:pt x="0" y="0"/>
                </a:moveTo>
                <a:lnTo>
                  <a:pt x="6093364" y="0"/>
                </a:lnTo>
                <a:lnTo>
                  <a:pt x="6093364" y="8597338"/>
                </a:lnTo>
                <a:lnTo>
                  <a:pt x="0" y="859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627" y="1864860"/>
            <a:ext cx="481231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78749"/>
            <a:ext cx="17329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59443"/>
            <a:ext cx="964447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 a construção de instruções para os computadores realizarem tarefas. Essas instruções são codificadas em linguagens chamadas de Linguagens de Programação.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8554" y="5055553"/>
            <a:ext cx="481231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554" y="5869442"/>
            <a:ext cx="209383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faz?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02036"/>
            <a:ext cx="964447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programador é quem codifica as instruções, além de ser capaz de resolver problemas através da construção de algoritmos, usando linguagens de programação.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44783" y="5869442"/>
            <a:ext cx="28047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Só toma café?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8554" y="6421573"/>
            <a:ext cx="452389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Formata computador?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18339" y="9486818"/>
            <a:ext cx="750739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https://www.aldeiarpg.com/t3719-distracao-piadas-de-programador-d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78467"/>
            <a:ext cx="513546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Arruma ar-condicionado?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1644" y="4029723"/>
            <a:ext cx="6852614" cy="5887162"/>
          </a:xfrm>
          <a:custGeom>
            <a:avLst/>
            <a:gdLst/>
            <a:ahLst/>
            <a:cxnLst/>
            <a:rect r="r" b="b" t="t" l="l"/>
            <a:pathLst>
              <a:path h="5887162" w="6852614">
                <a:moveTo>
                  <a:pt x="0" y="0"/>
                </a:moveTo>
                <a:lnTo>
                  <a:pt x="6852614" y="0"/>
                </a:lnTo>
                <a:lnTo>
                  <a:pt x="6852614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DE PROGRAMAÇÃO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092" y="2253745"/>
            <a:ext cx="173295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9100"/>
            <a:ext cx="9644479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Uma linguagem de programação é uma linguagem que possui como papel realizar a comunicação com uma máquina, ela é utilizada para definir um conjunto de instruções (algoritmos) que são utilizadas para o desenvolvimento de um software.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 E SOFTWARE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3603" y="2253745"/>
            <a:ext cx="2131933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59100"/>
            <a:ext cx="117197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 é parte física do computador.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Mouse, Teclado, Monitor, Fonte, Processador, etc...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4302" y="4410075"/>
            <a:ext cx="194298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924" y="5115430"/>
            <a:ext cx="1171974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Softaware são os programas do seu computador.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Sistema operacional, Navegador de internet, etc...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3262" y="7261730"/>
            <a:ext cx="6101477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“Hardware é o que você chuta</a:t>
            </a:r>
          </a:p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Software é o que você xinga”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8844" y="4207949"/>
            <a:ext cx="1527480" cy="1519148"/>
          </a:xfrm>
          <a:custGeom>
            <a:avLst/>
            <a:gdLst/>
            <a:ahLst/>
            <a:cxnLst/>
            <a:rect r="r" b="b" t="t" l="l"/>
            <a:pathLst>
              <a:path h="1519148" w="1527480">
                <a:moveTo>
                  <a:pt x="0" y="0"/>
                </a:moveTo>
                <a:lnTo>
                  <a:pt x="1527480" y="0"/>
                </a:lnTo>
                <a:lnTo>
                  <a:pt x="1527480" y="1519149"/>
                </a:lnTo>
                <a:lnTo>
                  <a:pt x="0" y="151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1676" y="4180779"/>
            <a:ext cx="7106394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5"/>
              </a:lnSpc>
              <a:spcBef>
                <a:spcPct val="0"/>
              </a:spcBef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HISTÓRIA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TIPOS DE LINGUAGEM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2000" y="2382219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baixo nível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2000" y="4876029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alto nível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2000" y="3630795"/>
            <a:ext cx="9144000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médio nível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2000" y="7059065"/>
            <a:ext cx="9144000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b="true" sz="34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Esses níveis não são muito bem definidos, podendo variar de autor para autor.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BAIXO NÍVEL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9665"/>
            <a:ext cx="1623060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Linguagem de máquina: 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 lidas diretamente pelo computador, representadas em binário (0 e 1s).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Não é compreensível para ao ser humano.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História: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passado, um sistema de válvulas que ligavam e desligavam representavam isso: 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Quando estava desligado = 0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Quando estava ligado = 1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Linguagem de montagem: 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Mais fácil compreensão ao ser humano, mas ainda díficil.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Utiliza mnemônicos, é uma representação simbólica que facilita a compreensão comparada com o binário.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Assembly.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4444"/>
            <a:ext cx="16230600" cy="822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que não se comunicam diretamente com a máquina, mas ainda não estão no alto nível.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 de possíveis linguagens de médio nível: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C;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Fortran;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Assembly: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Alguns autores consideram que somente binário é baixo nível, enquanto o assembly seria o nível médio;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materiais diferentes, o C e Fortran podem ser definidos como alto nível.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dito anteriormente, os níveis não são bem distintos, tendo autores que nem definem o “Médio Nível”. Só deixando o baixo e alto nível.</a:t>
            </a:r>
          </a:p>
          <a:p>
            <a:pPr algn="l">
              <a:lnSpc>
                <a:spcPts val="3639"/>
              </a:lnSpc>
            </a:pP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exemplo sobre essas discussões, trouxe duas perguntas e respostas do stack overflow (site muito usado na área de programação).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 u="sng">
                <a:solidFill>
                  <a:srgbClr val="38B6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pt.stackoverflow.com/questions/57309/o-que-faz-uma-linguagem-ser-considerada-de-baixo-alto-n%c3%advel/57325#57325"/>
              </a:rPr>
              <a:t>https://pt.stackoverflow.com/questions/57309/o-que-faz-uma-linguagem-ser-considerada-de-baixo-alto-n%c3%advel/57325#57325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 u="sng">
                <a:solidFill>
                  <a:srgbClr val="38B6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pt.stackoverflow.com/questions/479863/por-que-a-linguagem-c-%C3%A9-considerada-como-uma-linguagem-de-m%C3%A9dio-n%C3%ADvel"/>
              </a:rPr>
              <a:t>https://pt.stackoverflow.com/questions/479863/por-que-a-linguagem-c-%C3%A9-considerada-como-uma-linguagem-de-m%C3%A9dio-n%C3%ADvel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99495" y="227944"/>
            <a:ext cx="763843" cy="1176732"/>
          </a:xfrm>
          <a:custGeom>
            <a:avLst/>
            <a:gdLst/>
            <a:ahLst/>
            <a:cxnLst/>
            <a:rect r="r" b="b" t="t" l="l"/>
            <a:pathLst>
              <a:path h="1176732" w="763843">
                <a:moveTo>
                  <a:pt x="0" y="0"/>
                </a:moveTo>
                <a:lnTo>
                  <a:pt x="763843" y="0"/>
                </a:lnTo>
                <a:lnTo>
                  <a:pt x="763843" y="1176732"/>
                </a:lnTo>
                <a:lnTo>
                  <a:pt x="0" y="117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76056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MÉDIO NÍVEL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DE ALTO NÍVEL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9665"/>
            <a:ext cx="16230600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Linguagens de fácil compreensão ao ser humano.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Possuem um maior nível de abstração em relação aos outro níveis.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Possuem uma sintaxe para utilização muito bem definida.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Sintaxe é uma determinada forma de escrita para cada linguagem:</a:t>
            </a:r>
          </a:p>
          <a:p>
            <a:pPr algn="l" marL="1684012" indent="-421003" lvl="3">
              <a:lnSpc>
                <a:spcPts val="3639"/>
              </a:lnSpc>
              <a:buFont typeface="Arial"/>
              <a:buChar char="￭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Exemplo: Palavras chaves, abertura e fechamento de chaves, identação, etc...</a:t>
            </a:r>
          </a:p>
          <a:p>
            <a:pPr algn="l" marL="2245349" indent="-449070" lvl="4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Esses conceitos serão explicados futuramente em outros slides.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Essas linguagens precisam de </a:t>
            </a:r>
            <a:r>
              <a:rPr lang="en-US" b="true" sz="25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compiladores</a:t>
            </a: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 </a:t>
            </a:r>
            <a:r>
              <a:rPr lang="en-US" b="true" sz="25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interpretadores</a:t>
            </a: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a sua leitura pelo computador.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 de linguagens de alto nível:</a:t>
            </a:r>
          </a:p>
          <a:p>
            <a:pPr algn="l" marL="1122675" indent="-374225" lvl="2">
              <a:lnSpc>
                <a:spcPts val="3639"/>
              </a:lnSpc>
              <a:buFont typeface="Arial"/>
              <a:buChar char="⚬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Python, Java, JavaScript, Ruby, GO, Kotlin, etc...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Essas linguagens são as mais utilizadas atualmente, pois facilitam as implementações e aprendizagem de novos conceitos e ferramentas.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6845" y="8040204"/>
            <a:ext cx="571028" cy="643412"/>
          </a:xfrm>
          <a:custGeom>
            <a:avLst/>
            <a:gdLst/>
            <a:ahLst/>
            <a:cxnLst/>
            <a:rect r="r" b="b" t="t" l="l"/>
            <a:pathLst>
              <a:path h="643412" w="571028">
                <a:moveTo>
                  <a:pt x="0" y="0"/>
                </a:moveTo>
                <a:lnTo>
                  <a:pt x="571028" y="0"/>
                </a:lnTo>
                <a:lnTo>
                  <a:pt x="571028" y="643412"/>
                </a:lnTo>
                <a:lnTo>
                  <a:pt x="0" y="64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62515" y="7966296"/>
            <a:ext cx="770714" cy="770714"/>
          </a:xfrm>
          <a:custGeom>
            <a:avLst/>
            <a:gdLst/>
            <a:ahLst/>
            <a:cxnLst/>
            <a:rect r="r" b="b" t="t" l="l"/>
            <a:pathLst>
              <a:path h="770714" w="770714">
                <a:moveTo>
                  <a:pt x="0" y="0"/>
                </a:moveTo>
                <a:lnTo>
                  <a:pt x="770714" y="0"/>
                </a:lnTo>
                <a:lnTo>
                  <a:pt x="770714" y="770714"/>
                </a:lnTo>
                <a:lnTo>
                  <a:pt x="0" y="770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80624" y="8140738"/>
            <a:ext cx="690046" cy="603790"/>
          </a:xfrm>
          <a:custGeom>
            <a:avLst/>
            <a:gdLst/>
            <a:ahLst/>
            <a:cxnLst/>
            <a:rect r="r" b="b" t="t" l="l"/>
            <a:pathLst>
              <a:path h="603790" w="690046">
                <a:moveTo>
                  <a:pt x="0" y="0"/>
                </a:moveTo>
                <a:lnTo>
                  <a:pt x="690046" y="0"/>
                </a:lnTo>
                <a:lnTo>
                  <a:pt x="690046" y="603790"/>
                </a:lnTo>
                <a:lnTo>
                  <a:pt x="0" y="60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976553"/>
            <a:ext cx="734280" cy="734280"/>
          </a:xfrm>
          <a:custGeom>
            <a:avLst/>
            <a:gdLst/>
            <a:ahLst/>
            <a:cxnLst/>
            <a:rect r="r" b="b" t="t" l="l"/>
            <a:pathLst>
              <a:path h="734280" w="734280">
                <a:moveTo>
                  <a:pt x="0" y="0"/>
                </a:moveTo>
                <a:lnTo>
                  <a:pt x="734280" y="0"/>
                </a:lnTo>
                <a:lnTo>
                  <a:pt x="734280" y="734280"/>
                </a:lnTo>
                <a:lnTo>
                  <a:pt x="0" y="7342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713019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COMPILADA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43921"/>
            <a:ext cx="16230600" cy="377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compiladas são aquelas que o codigo fonte é compilado antes da execução, é gerado um arquivo executavel que será executado pelo sistema operacional. 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Apesar do processo de compilação demorar mais que interpretação o código compilado é mais eficaz e rápido que um código interpretado. 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compiladas possibilitam ao programador maior controle sobre o hardware, como o controle de memória e CPU.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40676"/>
            <a:ext cx="16230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QUE USAM COMPILADOR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8894" y="8804910"/>
            <a:ext cx="70692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C++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1740" y="8804910"/>
            <a:ext cx="89226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60704" y="8804910"/>
            <a:ext cx="132988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ERLANG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055" y="8804910"/>
            <a:ext cx="18357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6745" y="2305562"/>
            <a:ext cx="14014511" cy="5675877"/>
          </a:xfrm>
          <a:custGeom>
            <a:avLst/>
            <a:gdLst/>
            <a:ahLst/>
            <a:cxnLst/>
            <a:rect r="r" b="b" t="t" l="l"/>
            <a:pathLst>
              <a:path h="5675877" w="14014511">
                <a:moveTo>
                  <a:pt x="0" y="0"/>
                </a:moveTo>
                <a:lnTo>
                  <a:pt x="14014510" y="0"/>
                </a:lnTo>
                <a:lnTo>
                  <a:pt x="14014510" y="5675876"/>
                </a:lnTo>
                <a:lnTo>
                  <a:pt x="0" y="567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25012">
            <a:off x="8744379" y="5395784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3" y="0"/>
                </a:lnTo>
                <a:lnTo>
                  <a:pt x="840033" y="859697"/>
                </a:lnTo>
                <a:lnTo>
                  <a:pt x="0" y="859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713019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COMPILADA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93799" y="3240726"/>
            <a:ext cx="242220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Compilação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8934" y="6248693"/>
            <a:ext cx="105013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Build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88390">
            <a:off x="5188507" y="3909501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3" y="0"/>
                </a:lnTo>
                <a:lnTo>
                  <a:pt x="840033" y="859698"/>
                </a:lnTo>
                <a:lnTo>
                  <a:pt x="0" y="85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085" y="5835551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4898" y="5790389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1" y="0"/>
                </a:lnTo>
                <a:lnTo>
                  <a:pt x="646421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4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3498" y="5711726"/>
            <a:ext cx="646420" cy="644804"/>
          </a:xfrm>
          <a:custGeom>
            <a:avLst/>
            <a:gdLst/>
            <a:ahLst/>
            <a:cxnLst/>
            <a:rect r="r" b="b" t="t" l="l"/>
            <a:pathLst>
              <a:path h="644804" w="646420">
                <a:moveTo>
                  <a:pt x="0" y="0"/>
                </a:moveTo>
                <a:lnTo>
                  <a:pt x="646420" y="0"/>
                </a:lnTo>
                <a:lnTo>
                  <a:pt x="646420" y="644804"/>
                </a:lnTo>
                <a:lnTo>
                  <a:pt x="0" y="64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5765" y="5756888"/>
            <a:ext cx="879951" cy="475174"/>
          </a:xfrm>
          <a:custGeom>
            <a:avLst/>
            <a:gdLst/>
            <a:ahLst/>
            <a:cxnLst/>
            <a:rect r="r" b="b" t="t" l="l"/>
            <a:pathLst>
              <a:path h="475174" w="879951">
                <a:moveTo>
                  <a:pt x="0" y="0"/>
                </a:moveTo>
                <a:lnTo>
                  <a:pt x="879952" y="0"/>
                </a:lnTo>
                <a:lnTo>
                  <a:pt x="879952" y="475173"/>
                </a:lnTo>
                <a:lnTo>
                  <a:pt x="0" y="475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795481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INTERPRETADA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39998"/>
            <a:ext cx="16230600" cy="215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interpretadas “analisam” o código linha por linha em tempo real.</a:t>
            </a:r>
          </a:p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linguagens interpretadas tendem a ser mais flexíveis, além de o tamanho do programa ser reduzido. Como os interpretadores executam o código fonte, não é necessário nenhuma outra plataforma.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95875"/>
            <a:ext cx="16230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QUE USAM INTERPRETADOR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576" y="6623783"/>
            <a:ext cx="132518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4790" y="6623783"/>
            <a:ext cx="1984885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0576" y="6581446"/>
            <a:ext cx="892264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9637" y="6581446"/>
            <a:ext cx="732208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4649" y="2210411"/>
            <a:ext cx="11738702" cy="7047889"/>
          </a:xfrm>
          <a:custGeom>
            <a:avLst/>
            <a:gdLst/>
            <a:ahLst/>
            <a:cxnLst/>
            <a:rect r="r" b="b" t="t" l="l"/>
            <a:pathLst>
              <a:path h="7047889" w="11738702">
                <a:moveTo>
                  <a:pt x="0" y="0"/>
                </a:moveTo>
                <a:lnTo>
                  <a:pt x="11738702" y="0"/>
                </a:lnTo>
                <a:lnTo>
                  <a:pt x="11738702" y="7047889"/>
                </a:lnTo>
                <a:lnTo>
                  <a:pt x="0" y="704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7954817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LINGUAGEM INTERPRETADA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4499" y="3448020"/>
            <a:ext cx="290095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Interpretação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88390">
            <a:off x="8723983" y="4282722"/>
            <a:ext cx="840034" cy="859697"/>
          </a:xfrm>
          <a:custGeom>
            <a:avLst/>
            <a:gdLst/>
            <a:ahLst/>
            <a:cxnLst/>
            <a:rect r="r" b="b" t="t" l="l"/>
            <a:pathLst>
              <a:path h="859697" w="840034">
                <a:moveTo>
                  <a:pt x="0" y="0"/>
                </a:moveTo>
                <a:lnTo>
                  <a:pt x="840034" y="0"/>
                </a:lnTo>
                <a:lnTo>
                  <a:pt x="840034" y="859698"/>
                </a:lnTo>
                <a:lnTo>
                  <a:pt x="0" y="859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8055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19616"/>
            <a:ext cx="790741" cy="1450900"/>
          </a:xfrm>
          <a:custGeom>
            <a:avLst/>
            <a:gdLst/>
            <a:ahLst/>
            <a:cxnLst/>
            <a:rect r="r" b="b" t="t" l="l"/>
            <a:pathLst>
              <a:path h="1450900" w="790741">
                <a:moveTo>
                  <a:pt x="0" y="0"/>
                </a:moveTo>
                <a:lnTo>
                  <a:pt x="790741" y="0"/>
                </a:lnTo>
                <a:lnTo>
                  <a:pt x="790741" y="1450901"/>
                </a:lnTo>
                <a:lnTo>
                  <a:pt x="0" y="145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89205"/>
            <a:ext cx="718581" cy="714661"/>
          </a:xfrm>
          <a:custGeom>
            <a:avLst/>
            <a:gdLst/>
            <a:ahLst/>
            <a:cxnLst/>
            <a:rect r="r" b="b" t="t" l="l"/>
            <a:pathLst>
              <a:path h="714661" w="718581">
                <a:moveTo>
                  <a:pt x="0" y="0"/>
                </a:moveTo>
                <a:lnTo>
                  <a:pt x="718581" y="0"/>
                </a:lnTo>
                <a:lnTo>
                  <a:pt x="718581" y="714661"/>
                </a:lnTo>
                <a:lnTo>
                  <a:pt x="0" y="7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5416" y="5023749"/>
            <a:ext cx="965148" cy="965148"/>
          </a:xfrm>
          <a:custGeom>
            <a:avLst/>
            <a:gdLst/>
            <a:ahLst/>
            <a:cxnLst/>
            <a:rect r="r" b="b" t="t" l="l"/>
            <a:pathLst>
              <a:path h="965148" w="965148">
                <a:moveTo>
                  <a:pt x="0" y="0"/>
                </a:moveTo>
                <a:lnTo>
                  <a:pt x="965148" y="0"/>
                </a:lnTo>
                <a:lnTo>
                  <a:pt x="965148" y="965147"/>
                </a:lnTo>
                <a:lnTo>
                  <a:pt x="0" y="96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991" y="6407996"/>
            <a:ext cx="935011" cy="935011"/>
          </a:xfrm>
          <a:custGeom>
            <a:avLst/>
            <a:gdLst/>
            <a:ahLst/>
            <a:cxnLst/>
            <a:rect r="r" b="b" t="t" l="l"/>
            <a:pathLst>
              <a:path h="935011" w="935011">
                <a:moveTo>
                  <a:pt x="0" y="0"/>
                </a:moveTo>
                <a:lnTo>
                  <a:pt x="935011" y="0"/>
                </a:lnTo>
                <a:lnTo>
                  <a:pt x="935011" y="935012"/>
                </a:lnTo>
                <a:lnTo>
                  <a:pt x="0" y="935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477" y="7762108"/>
            <a:ext cx="667026" cy="750404"/>
          </a:xfrm>
          <a:custGeom>
            <a:avLst/>
            <a:gdLst/>
            <a:ahLst/>
            <a:cxnLst/>
            <a:rect r="r" b="b" t="t" l="l"/>
            <a:pathLst>
              <a:path h="750404" w="667026">
                <a:moveTo>
                  <a:pt x="0" y="0"/>
                </a:moveTo>
                <a:lnTo>
                  <a:pt x="667026" y="0"/>
                </a:lnTo>
                <a:lnTo>
                  <a:pt x="667026" y="750404"/>
                </a:lnTo>
                <a:lnTo>
                  <a:pt x="0" y="750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6230600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E SEUS PRINCIPAIS USOS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6950" y="2041580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6950" y="2305105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Uso geral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6950" y="2606730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IAs, Machine Learning, Análise de Dados e Programação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6950" y="3746629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6950" y="4010154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Programação Desktop, Programação Android e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6950" y="5307885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6950" y="5571410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Software embarcado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6950" y="6526252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C++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6950" y="6789777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Sistema operacional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6950" y="7788060"/>
            <a:ext cx="17289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C#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46950" y="8051585"/>
            <a:ext cx="1521235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Principais usos: Jogos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84249" y="1673455"/>
            <a:ext cx="7933247" cy="7584845"/>
          </a:xfrm>
          <a:custGeom>
            <a:avLst/>
            <a:gdLst/>
            <a:ahLst/>
            <a:cxnLst/>
            <a:rect r="r" b="b" t="t" l="l"/>
            <a:pathLst>
              <a:path h="7584845" w="7933247">
                <a:moveTo>
                  <a:pt x="0" y="0"/>
                </a:moveTo>
                <a:lnTo>
                  <a:pt x="7933247" y="0"/>
                </a:lnTo>
                <a:lnTo>
                  <a:pt x="7933247" y="7584845"/>
                </a:lnTo>
                <a:lnTo>
                  <a:pt x="0" y="758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8" t="-3104" r="-2671" b="-1320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504" y="942975"/>
            <a:ext cx="14746991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LINGUAGENS MAIS USADAS NO ANO DE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0504" y="1549630"/>
            <a:ext cx="81153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Stackoverflow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0504" y="2083030"/>
            <a:ext cx="501292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survey.stackoverflow.co/2024/technology#most-popular-technologies-language-prof"/>
              </a:rPr>
              <a:t>https://survey.stackoverflow.co/2024/technology#most-popular-technologies-language-prof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0258" y="1824679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5009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54231" y="2252220"/>
            <a:ext cx="633858" cy="460339"/>
          </a:xfrm>
          <a:custGeom>
            <a:avLst/>
            <a:gdLst/>
            <a:ahLst/>
            <a:cxnLst/>
            <a:rect r="r" b="b" t="t" l="l"/>
            <a:pathLst>
              <a:path h="460339" w="633858">
                <a:moveTo>
                  <a:pt x="0" y="0"/>
                </a:moveTo>
                <a:lnTo>
                  <a:pt x="633857" y="0"/>
                </a:lnTo>
                <a:lnTo>
                  <a:pt x="633857" y="460339"/>
                </a:lnTo>
                <a:lnTo>
                  <a:pt x="0" y="460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2634800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CRIADOR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1748" y="7940987"/>
            <a:ext cx="4503390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Programador holândes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269518"/>
            <a:ext cx="6262068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GUIDO VAN ROSSUM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38800" y="2434765"/>
            <a:ext cx="9220500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Em dezembro de 1989, eu estava procurando por um projeto de programação como "hobby" que me mantivesse ocupado durante a semana próxima ao 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Natal. Meu escritório... estaria fechado, mas eu tinha um computador em casa e não muito mais do que isso em mãos. Eu decidi escrever um interpretador para a nova linguagem de scripting sobre a qual eu vinha pensando ultimamente: uma descendente da ABC que agradaria a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7" tooltip="https://pt.wikipedia.org/wiki/Hacker"/>
              </a:rPr>
              <a:t>hackers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8" tooltip="https://pt.wikipedia.org/wiki/Unix"/>
              </a:rPr>
              <a:t>Unix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/C. Escolhi Python como um título provisório para o projeto, sendo que eu estava num humor um pouco irreverente (e sendo também um grande fã do </a:t>
            </a:r>
            <a:r>
              <a:rPr lang="en-US" b="true" sz="24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9" tooltip="https://pt.wikipedia.org/wiki/Monty_Python%27s_Flying_Circus"/>
              </a:rPr>
              <a:t>Monty Python's Flying Circus</a:t>
            </a: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8800" y="7880979"/>
            <a:ext cx="369330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GUIDO VAN ROSSUM, 1996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602" y="2383770"/>
            <a:ext cx="15488796" cy="4414307"/>
          </a:xfrm>
          <a:custGeom>
            <a:avLst/>
            <a:gdLst/>
            <a:ahLst/>
            <a:cxnLst/>
            <a:rect r="r" b="b" t="t" l="l"/>
            <a:pathLst>
              <a:path h="4414307" w="15488796">
                <a:moveTo>
                  <a:pt x="0" y="0"/>
                </a:moveTo>
                <a:lnTo>
                  <a:pt x="15488796" y="0"/>
                </a:lnTo>
                <a:lnTo>
                  <a:pt x="15488796" y="4414307"/>
                </a:lnTo>
                <a:lnTo>
                  <a:pt x="0" y="441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0504" y="942975"/>
            <a:ext cx="14746991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MÉDIA SALARIAL DE 2024 NO BRASIL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0504" y="1559155"/>
            <a:ext cx="662178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Código Fonte TV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9496" y="7036202"/>
            <a:ext cx="63490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pesquisa.codigofonte.com.br/2024#languages"/>
              </a:rPr>
              <a:t>https://pesquisa.codigofonte.com.br/2024#languages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8375" y="2879084"/>
            <a:ext cx="8187995" cy="5926061"/>
          </a:xfrm>
          <a:custGeom>
            <a:avLst/>
            <a:gdLst/>
            <a:ahLst/>
            <a:cxnLst/>
            <a:rect r="r" b="b" t="t" l="l"/>
            <a:pathLst>
              <a:path h="5926061" w="8187995">
                <a:moveTo>
                  <a:pt x="0" y="0"/>
                </a:moveTo>
                <a:lnTo>
                  <a:pt x="8187995" y="0"/>
                </a:lnTo>
                <a:lnTo>
                  <a:pt x="8187995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3013" y="1396129"/>
            <a:ext cx="15301974" cy="148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ÁREAS DE ATUAÇÃO COM MAIS PROFISSIONAIS ATUANDO NO BRASIL NO ANO DE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3013" y="2764784"/>
            <a:ext cx="662178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Pesquisa realizada pelo Código Fonte TV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3013" y="3443664"/>
            <a:ext cx="63490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pesquisa.codigofonte.com.br/2024#languages"/>
              </a:rPr>
              <a:t>https://pesquisa.codigofonte.com.br/2024#languages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01162"/>
            <a:ext cx="1620828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Referências: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1151097"/>
            <a:ext cx="17773650" cy="875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FLUXOGRAMA. Cristiancechinel, [s. l.], 3 dez. 2009.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universidadedatecnologia.com.br/o-que-e-linguagem-de-programacao/"/>
              </a:rPr>
              <a:t>https://www.cristiancechinel.pro.br/my_files/algorithms/bookhtml/node15.html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SADYKOV, Marat. Níveis de linguagens de programação. Java Rush, [s. l.], 27 fev. 2021.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universidadedatecnologia.com.br/o-que-e-linguagem-de-programacao/"/>
              </a:rPr>
              <a:t>https://javarush.com/pt/groups/posts/pt.1904.nveis-de-linguagens-de-programao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QUE É Pseudocódigo e Como Ele Pode Melhorar Sua Programação?. Kinsta, [s. l.], 12 mar. 2024.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universidadedatecnologia.com.br/o-que-e-linguagem-de-programacao/"/>
              </a:rPr>
              <a:t>https://kinsta.com/pt/base-de-conhecimento/o-que-e-pseudocodigo/#:~:text=Pseudoc%C3%B3digo%20%C3%A9%20uma%20forma%20de%20representar%20c%C3%B3digo%2C%20sejam%20algoritmos%2C%20fun%C3%A7%C3%B5es,parecem%20com%20linguagem%20de%20programa%C3%A7%C3%A3o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MONTEIRO, Leandro Pinho. O que é linguagem de programação?. Universidade da tecnologia, [s. l.].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universidadedatecnologia.com.br/o-que-e-linguagem-de-programacao/"/>
              </a:rPr>
              <a:t>https://universidadedatecnologia.com.br/o-que-e-linguagem-de-programacao/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LINGUAGENS de Programação e suas classificações. Medium, [s. l.], 1 ago. 2020.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universidadedatecnologia.com.br/o-que-e-linguagem-de-programacao/"/>
              </a:rPr>
              <a:t>https://apretatech.medium.com/linguagens-de-programa%C3%A7%C3%A3o-e-suas-classifica%C3%A7%C3%B5es-708cfa69fa3a#:~:text=Uma%20linguagem%20de%20m%C3%A9dio%20n%C3%ADvel,m%C3%A1quina%20entender%2C%20exemplo%20o%20C%23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01162"/>
            <a:ext cx="1620828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Referências: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1160622"/>
            <a:ext cx="17773650" cy="700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SOUZA, Francisco. Linguagens de baixo e alto nível: o que são e qual a diferença?. Dio., [s. l.], 3 set. 2023.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dio.me/articles/linguagens-de-baixo-e-alto-nivel-o-que-sao-e-qual-a-diferenca"/>
              </a:rPr>
              <a:t>https://www.dio.me/articles/linguagens-de-baixo-e-alto-nivel-o-que-sao-e-qual-a-diferenca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SOARES, Eliezio. Aula 08 - Introdução à Algoritmos. Ifrn, [s. l.], 2017.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 tooltip="https://docentes.ifrn.edu.br/elieziosoares/disciplinas/fundamentos-de-logica-e-algoritmos-1/aula-08-introducao-a-algoritmos/view"/>
              </a:rPr>
              <a:t>https://docentes.ifrn.edu.br/elieziosoares/disciplinas/fundamentos-de-logica-e-algoritmos-1/aula-08-introducao-a-algoritmos/view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LINGUAGEM Compilada x Linguagem Interpretada: Entenda as diferenças. Dio, [s. l.], 29 set. 2023.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dio.me/articles/linguagem-compilada-x-linguagem-interpretada-entenda-as-diferencas"/>
              </a:rPr>
              <a:t>https://www.dio.me/articles/linguagem-compilada-x-linguagem-interpretada-entenda-as-diferencas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EBAC Online. Linguagem de programação.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ebaconline.com.br/blog/linguagem-de-programacao"/>
              </a:rPr>
              <a:t>https://ebaconline.com.br/blog/linguagem-de-programacao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BETZ, Michel. Texto de apoio - Aula 1. Disponível em: </a:t>
            </a:r>
            <a:r>
              <a:rPr lang="en-US" sz="2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www.if.ufrgs.br/~betz/fis01226/aula1/textoa1.htm"/>
              </a:rPr>
              <a:t>https://www.if.ufrgs.br/~betz/fis01226/aula1/textoa1.htm</a:t>
            </a: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Acesso em: 25 nov. 2024.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2880966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03306"/>
            <a:ext cx="16230600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objetivo de Guido Van Rossum com a linguagem Python, era a criação de uma linguagem com sintaxe legível e clara.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3957" y="5816144"/>
            <a:ext cx="4177720" cy="3019907"/>
          </a:xfrm>
          <a:custGeom>
            <a:avLst/>
            <a:gdLst/>
            <a:ahLst/>
            <a:cxnLst/>
            <a:rect r="r" b="b" t="t" l="l"/>
            <a:pathLst>
              <a:path h="3019907" w="4177720">
                <a:moveTo>
                  <a:pt x="0" y="0"/>
                </a:moveTo>
                <a:lnTo>
                  <a:pt x="4177719" y="0"/>
                </a:lnTo>
                <a:lnTo>
                  <a:pt x="4177719" y="3019907"/>
                </a:lnTo>
                <a:lnTo>
                  <a:pt x="0" y="3019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701" r="0" b="-758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56593" y="5151088"/>
            <a:ext cx="6302707" cy="4114800"/>
          </a:xfrm>
          <a:custGeom>
            <a:avLst/>
            <a:gdLst/>
            <a:ahLst/>
            <a:cxnLst/>
            <a:rect r="r" b="b" t="t" l="l"/>
            <a:pathLst>
              <a:path h="4114800" w="6302707">
                <a:moveTo>
                  <a:pt x="0" y="0"/>
                </a:moveTo>
                <a:lnTo>
                  <a:pt x="6302707" y="0"/>
                </a:lnTo>
                <a:lnTo>
                  <a:pt x="63027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1828203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03306"/>
            <a:ext cx="16230600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nome Python foi dado por Guido, porque ele e seus amigos gostavam de um programa de televisão chamado Month Python’s Flying Circus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0913" y="3594240"/>
            <a:ext cx="4318387" cy="5664060"/>
          </a:xfrm>
          <a:custGeom>
            <a:avLst/>
            <a:gdLst/>
            <a:ahLst/>
            <a:cxnLst/>
            <a:rect r="r" b="b" t="t" l="l"/>
            <a:pathLst>
              <a:path h="5664060" w="4318387">
                <a:moveTo>
                  <a:pt x="0" y="0"/>
                </a:moveTo>
                <a:lnTo>
                  <a:pt x="4318387" y="0"/>
                </a:lnTo>
                <a:lnTo>
                  <a:pt x="4318387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1828203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03839"/>
            <a:ext cx="11487531" cy="432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o nome da linguagem também acaba remetendo a espécie de réptil Píton (Python), no primeiro livro da linguagem Python, lançado pela editora O’Reilly, a capa tinha a representação de uma Píton, livro que alavancou ainda mais o uso da linguagem Python no mercado e passou maior credibilidade para a linguagem, então, Guido se rendeu a essa referência do réptil com a linguagem.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5975730" cy="73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PRIMEIRAS VERSÕES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43921"/>
            <a:ext cx="11487531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1991 - É lançada a primeira versão do Python 0.9.0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0141" y="2208105"/>
            <a:ext cx="15759159" cy="106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Nesta primeira versão já estava incluso algumas das principais características da linguagem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389" y="3405714"/>
            <a:ext cx="15759159" cy="16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Exceções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</a:t>
            </a:r>
          </a:p>
          <a:p>
            <a:pPr algn="l" marL="669301" indent="-334650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Dados modulares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8181" y="4253544"/>
            <a:ext cx="1527480" cy="1519148"/>
          </a:xfrm>
          <a:custGeom>
            <a:avLst/>
            <a:gdLst/>
            <a:ahLst/>
            <a:cxnLst/>
            <a:rect r="r" b="b" t="t" l="l"/>
            <a:pathLst>
              <a:path h="1519148" w="1527480">
                <a:moveTo>
                  <a:pt x="0" y="0"/>
                </a:moveTo>
                <a:lnTo>
                  <a:pt x="1527480" y="0"/>
                </a:lnTo>
                <a:lnTo>
                  <a:pt x="1527480" y="1519149"/>
                </a:lnTo>
                <a:lnTo>
                  <a:pt x="0" y="151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2339" y="4135184"/>
            <a:ext cx="4781996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5"/>
              </a:lnSpc>
              <a:spcBef>
                <a:spcPct val="0"/>
              </a:spcBef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INÍCIO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C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12880" y="1028700"/>
            <a:ext cx="646420" cy="642894"/>
          </a:xfrm>
          <a:custGeom>
            <a:avLst/>
            <a:gdLst/>
            <a:ahLst/>
            <a:cxnLst/>
            <a:rect r="r" b="b" t="t" l="l"/>
            <a:pathLst>
              <a:path h="642894" w="646420">
                <a:moveTo>
                  <a:pt x="0" y="0"/>
                </a:moveTo>
                <a:lnTo>
                  <a:pt x="646420" y="0"/>
                </a:lnTo>
                <a:lnTo>
                  <a:pt x="646420" y="642894"/>
                </a:lnTo>
                <a:lnTo>
                  <a:pt x="0" y="6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9081" y="2187166"/>
            <a:ext cx="4804043" cy="5912669"/>
          </a:xfrm>
          <a:custGeom>
            <a:avLst/>
            <a:gdLst/>
            <a:ahLst/>
            <a:cxnLst/>
            <a:rect r="r" b="b" t="t" l="l"/>
            <a:pathLst>
              <a:path h="5912669" w="4804043">
                <a:moveTo>
                  <a:pt x="0" y="0"/>
                </a:moveTo>
                <a:lnTo>
                  <a:pt x="4804043" y="0"/>
                </a:lnTo>
                <a:lnTo>
                  <a:pt x="4804043" y="5912668"/>
                </a:lnTo>
                <a:lnTo>
                  <a:pt x="0" y="5912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42975"/>
            <a:ext cx="13037892" cy="72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7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CONCEITO DE ALGORITIMO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27510"/>
            <a:ext cx="117197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algoritmo pode ser definido como uma sequência finita de passos (instruções) para resolver um determinado problema.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89337"/>
            <a:ext cx="11719745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Sempre que desenvolvemos um algoritmo estamos estabelecendo um padrão de comportamento que deverá ser seguido (uma lista de execução de ações) para alcançar o resultado de um 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147" y="6213106"/>
            <a:ext cx="117197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“Um algoritmo é um conjunto de instruções que realizam uma tarefa”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3905" y="6866522"/>
            <a:ext cx="63298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Livro Entendendo algoritmos de Aditya Y. Bhargava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DAGW3uFiBkA</dc:identifier>
  <dcterms:modified xsi:type="dcterms:W3CDTF">2011-08-01T06:04:30Z</dcterms:modified>
  <cp:revision>1</cp:revision>
  <dc:title>Aula 01 - Introdução à algoritmos e linguagens de programação</dc:title>
</cp:coreProperties>
</file>